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23"/>
  </p:notesMasterIdLst>
  <p:sldIdLst>
    <p:sldId id="267" r:id="rId2"/>
    <p:sldId id="269" r:id="rId3"/>
    <p:sldId id="268" r:id="rId4"/>
    <p:sldId id="270" r:id="rId5"/>
    <p:sldId id="271" r:id="rId6"/>
    <p:sldId id="278" r:id="rId7"/>
    <p:sldId id="279" r:id="rId8"/>
    <p:sldId id="280" r:id="rId9"/>
    <p:sldId id="272" r:id="rId10"/>
    <p:sldId id="274" r:id="rId11"/>
    <p:sldId id="275" r:id="rId12"/>
    <p:sldId id="276" r:id="rId13"/>
    <p:sldId id="277" r:id="rId14"/>
    <p:sldId id="281" r:id="rId15"/>
    <p:sldId id="282" r:id="rId16"/>
    <p:sldId id="283" r:id="rId17"/>
    <p:sldId id="284" r:id="rId18"/>
    <p:sldId id="288" r:id="rId19"/>
    <p:sldId id="285" r:id="rId20"/>
    <p:sldId id="286" r:id="rId21"/>
    <p:sldId id="28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 varScale="1">
        <p:scale>
          <a:sx n="97" d="100"/>
          <a:sy n="97" d="100"/>
        </p:scale>
        <p:origin x="10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A1300-FE70-4C0A-A4A1-25FF63E4EAA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CE5F7-E78B-41B6-ACFF-DD43B1D1A3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43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344A-63E5-4724-9A7D-23A039AE3298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1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6929E-CCE1-4976-8813-57DA82D4E611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40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7042-06A3-4B48-A5AD-F6DEBB920AD0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04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C9FC-24FE-46AE-9A4E-C53AF9A60220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69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8FE0-1F39-4139-9EEA-418181605985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55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9469-7161-4E89-B36D-1CA4D44F901D}" type="datetime1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54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E5E2A-C65E-4402-B511-CEBE4C7557DC}" type="datetime1">
              <a:rPr lang="en-IN" smtClean="0"/>
              <a:t>16-07-2024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99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7625-5A18-4C78-BC7D-C57627AD2544}" type="datetime1">
              <a:rPr lang="en-IN" smtClean="0"/>
              <a:t>16-07-2024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34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97F3-E6CF-4DCD-AE40-349E2D673597}" type="datetime1">
              <a:rPr lang="en-IN" smtClean="0"/>
              <a:t>16-07-2024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90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3CF7202-8867-4E6A-A493-6FF29C7FFBF4}" type="datetime1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5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CFF7-B4D9-4266-A1D4-33829908B672}" type="datetime1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25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949BB0-A0F2-448C-9092-AC7F18DFA665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1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F93157-FFD2-29D5-5C05-FCFF5DC29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24GHz-Radar for Movement Detection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3B993F7-20B7-60BF-0D42-779E2EE6A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Group C3</a:t>
            </a:r>
          </a:p>
          <a:p>
            <a:r>
              <a:rPr lang="de-DE" dirty="0"/>
              <a:t>Mahima desai				1127934</a:t>
            </a:r>
          </a:p>
          <a:p>
            <a:r>
              <a:rPr lang="de-DE" dirty="0"/>
              <a:t>Sree Samanvitha Manoor Vadhoolas	1127974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17C77-DAEC-9FDE-B924-F3A0CC2E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24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8AB7-E7D0-7831-EE1E-FDB62BFF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Machine Code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5103A-45C6-D14D-6E2A-BA88C019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F1335-10B0-6A45-44DF-7B27548DA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63" y="2019244"/>
            <a:ext cx="8442873" cy="382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7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6244-4AEB-8960-F7CA-BF3AF8BC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Machine Code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56447-C3DF-96E9-D024-4AA81AEE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A7FB9-A76D-8547-61B4-07B40331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56" y="1916299"/>
            <a:ext cx="7845687" cy="40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97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F0E29-3CF4-F7DD-9AB5-737C6B1B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Machine Code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59698-069E-8ED0-9822-A783C711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9744"/>
            <a:ext cx="4735087" cy="42452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EC71-5B92-A894-05C2-C8951B39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12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F7DEDA-883F-321B-0B0F-16B391A5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35" y="1909744"/>
            <a:ext cx="4555913" cy="39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0DA2-7348-1086-50B3-09B816F3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MATLAB Output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80222-74B9-38E5-A8F7-55306065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827635-1BBC-A2E7-24C3-969A8F85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6"/>
          <a:stretch/>
        </p:blipFill>
        <p:spPr>
          <a:xfrm>
            <a:off x="1215267" y="1912926"/>
            <a:ext cx="8563897" cy="43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7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Setup for State Machine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9F9EC-080B-954E-0EC6-1D52D270D692}"/>
              </a:ext>
            </a:extLst>
          </p:cNvPr>
          <p:cNvPicPr/>
          <p:nvPr/>
        </p:nvPicPr>
        <p:blipFill rotWithShape="1">
          <a:blip r:embed="rId2"/>
          <a:srcRect l="28468" t="27240" r="27903" b="15269"/>
          <a:stretch/>
        </p:blipFill>
        <p:spPr>
          <a:xfrm>
            <a:off x="3436374" y="1828799"/>
            <a:ext cx="5319251" cy="394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Setup for 1st Stage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15</a:t>
            </a:fld>
            <a:endParaRPr lang="en-IN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1D8AF10-D7DE-EC5B-54BB-A52343BD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737360"/>
            <a:ext cx="4998720" cy="374904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BAF87753-7D22-5B0C-E7C4-A6342A47B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59" y="1737360"/>
            <a:ext cx="4998721" cy="37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62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Setup for 2nd Stage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F55CC-E109-FB14-9AC3-B29F49362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44" y="1737360"/>
            <a:ext cx="4857135" cy="3642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3945E-3279-8BB6-5EB1-CBC68DF5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65" y="1737360"/>
            <a:ext cx="4857135" cy="36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5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Setup for Radar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A6E4F-01B9-DC79-6826-12953F4B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4998720" cy="374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ED855-402F-25EE-B2DD-40BB9452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1737360"/>
            <a:ext cx="499872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9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05C6-0815-0FF4-5DD0-BB62E4B0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Gain and Corner Frequencies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72D55-5348-C3D6-5E7B-FDCAD782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18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1AFD5-7D65-21CA-56FF-67E4EBD308E8}"/>
              </a:ext>
            </a:extLst>
          </p:cNvPr>
          <p:cNvSpPr txBox="1"/>
          <p:nvPr/>
        </p:nvSpPr>
        <p:spPr>
          <a:xfrm>
            <a:off x="1254596" y="1737360"/>
            <a:ext cx="43891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Gain </a:t>
            </a:r>
            <a:r>
              <a:rPr lang="en-DE" dirty="0" err="1"/>
              <a:t>verifi</a:t>
            </a:r>
            <a:r>
              <a:rPr lang="en-IN" dirty="0"/>
              <a:t>ca</a:t>
            </a:r>
            <a:r>
              <a:rPr lang="en-DE" dirty="0" err="1"/>
              <a:t>tion</a:t>
            </a:r>
            <a:r>
              <a:rPr lang="en-DE" dirty="0"/>
              <a:t>:</a:t>
            </a:r>
          </a:p>
          <a:p>
            <a:endParaRPr lang="en-DE" dirty="0"/>
          </a:p>
          <a:p>
            <a:r>
              <a:rPr lang="en-DE" dirty="0"/>
              <a:t>The resistor combination used was 200 ohm and 2.2K ohm.</a:t>
            </a:r>
          </a:p>
          <a:p>
            <a:r>
              <a:rPr lang="en-DE" dirty="0"/>
              <a:t>Output at Voltage divider </a:t>
            </a:r>
            <a:r>
              <a:rPr lang="en-IN" dirty="0"/>
              <a:t>expected </a:t>
            </a:r>
            <a:r>
              <a:rPr lang="en-DE" dirty="0"/>
              <a:t>= 1</a:t>
            </a:r>
            <a:r>
              <a:rPr lang="en-IN" dirty="0"/>
              <a:t>6</a:t>
            </a:r>
            <a:r>
              <a:rPr lang="en-DE" dirty="0"/>
              <a:t>mV</a:t>
            </a:r>
            <a:endParaRPr lang="en-IN" dirty="0"/>
          </a:p>
          <a:p>
            <a:r>
              <a:rPr lang="en-IN" dirty="0"/>
              <a:t>Measured = 14mV</a:t>
            </a:r>
            <a:endParaRPr lang="en-DE" dirty="0"/>
          </a:p>
          <a:p>
            <a:endParaRPr lang="en-DE" dirty="0"/>
          </a:p>
          <a:p>
            <a:r>
              <a:rPr lang="en-DE" dirty="0"/>
              <a:t>After the first stage :</a:t>
            </a:r>
          </a:p>
          <a:p>
            <a:r>
              <a:rPr lang="en-DE" dirty="0"/>
              <a:t>Calculated value = 1.</a:t>
            </a:r>
            <a:r>
              <a:rPr lang="en-IN" dirty="0"/>
              <a:t>6</a:t>
            </a:r>
            <a:r>
              <a:rPr lang="en-DE" dirty="0"/>
              <a:t>V</a:t>
            </a:r>
          </a:p>
          <a:p>
            <a:r>
              <a:rPr lang="en-DE" dirty="0"/>
              <a:t>Measured amplitude = 1.</a:t>
            </a:r>
            <a:r>
              <a:rPr lang="en-IN" dirty="0"/>
              <a:t>4</a:t>
            </a:r>
            <a:r>
              <a:rPr lang="en-DE" dirty="0"/>
              <a:t>V</a:t>
            </a:r>
          </a:p>
          <a:p>
            <a:r>
              <a:rPr lang="en-DE" dirty="0"/>
              <a:t>After second stage:</a:t>
            </a:r>
          </a:p>
          <a:p>
            <a:r>
              <a:rPr lang="en-DE" dirty="0"/>
              <a:t>Calculated value = 4.</a:t>
            </a:r>
            <a:r>
              <a:rPr lang="en-IN" dirty="0"/>
              <a:t>8</a:t>
            </a:r>
            <a:r>
              <a:rPr lang="en-DE" dirty="0"/>
              <a:t>V</a:t>
            </a:r>
          </a:p>
          <a:p>
            <a:r>
              <a:rPr lang="en-DE" dirty="0"/>
              <a:t>Measured amplitude = 4.</a:t>
            </a:r>
            <a:r>
              <a:rPr lang="en-IN" dirty="0"/>
              <a:t>02</a:t>
            </a:r>
            <a:r>
              <a:rPr lang="en-DE" dirty="0"/>
              <a:t>V</a:t>
            </a:r>
          </a:p>
          <a:p>
            <a:endParaRPr lang="en-DE" dirty="0"/>
          </a:p>
          <a:p>
            <a:r>
              <a:rPr lang="en-DE" dirty="0"/>
              <a:t>Expected gain = 300</a:t>
            </a:r>
          </a:p>
          <a:p>
            <a:r>
              <a:rPr lang="en-DE" dirty="0"/>
              <a:t>Measured gain = 2</a:t>
            </a:r>
            <a:r>
              <a:rPr lang="en-IN" dirty="0"/>
              <a:t>87.5</a:t>
            </a:r>
            <a:endParaRPr lang="en-DE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2DA63-7449-6820-6455-7BB91EB4B6AC}"/>
              </a:ext>
            </a:extLst>
          </p:cNvPr>
          <p:cNvSpPr txBox="1"/>
          <p:nvPr/>
        </p:nvSpPr>
        <p:spPr>
          <a:xfrm>
            <a:off x="5933440" y="1910080"/>
            <a:ext cx="39670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Corner frequency verification:</a:t>
            </a:r>
          </a:p>
          <a:p>
            <a:endParaRPr lang="en-DE" dirty="0"/>
          </a:p>
          <a:p>
            <a:r>
              <a:rPr lang="en-DE" dirty="0"/>
              <a:t>Max amplitude measured = 4V</a:t>
            </a:r>
          </a:p>
          <a:p>
            <a:endParaRPr lang="en-DE" dirty="0"/>
          </a:p>
          <a:p>
            <a:r>
              <a:rPr lang="en-DE" dirty="0"/>
              <a:t>Applying 3db drop = 2.82V</a:t>
            </a:r>
          </a:p>
          <a:p>
            <a:endParaRPr lang="en-DE" dirty="0"/>
          </a:p>
          <a:p>
            <a:r>
              <a:rPr lang="en-DE" dirty="0"/>
              <a:t>Measured corner frequencies</a:t>
            </a:r>
          </a:p>
          <a:p>
            <a:r>
              <a:rPr lang="en-DE" dirty="0" err="1"/>
              <a:t>fL</a:t>
            </a:r>
            <a:r>
              <a:rPr lang="en-DE" dirty="0"/>
              <a:t> = 18.5 Hz</a:t>
            </a:r>
          </a:p>
          <a:p>
            <a:r>
              <a:rPr lang="en-DE" dirty="0" err="1"/>
              <a:t>fH</a:t>
            </a:r>
            <a:r>
              <a:rPr lang="en-DE" dirty="0"/>
              <a:t> = 329 Hz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0559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CFAR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C2C37-351C-781D-11A0-00BC1063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27" y="1832471"/>
            <a:ext cx="8154109" cy="41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7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DE9A-006C-4A52-F695-A0D6CC34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78C1-BE47-E63A-A000-00A03A6F2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800" dirty="0"/>
              <a:t>Introduction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Block Diagram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KiCAD: Schematic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KiCAD: PCB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Soldered Board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State Machine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en-IN" sz="2800" dirty="0" err="1"/>
              <a:t>PSoC</a:t>
            </a:r>
            <a:r>
              <a:rPr lang="en-IN" sz="2800" dirty="0"/>
              <a:t> 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Machine Code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8503C-1F8D-36AD-CB36-10A02748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2</a:t>
            </a:fld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F3EC8-B25F-A24C-CAC5-551A495C61CD}"/>
              </a:ext>
            </a:extLst>
          </p:cNvPr>
          <p:cNvSpPr txBox="1">
            <a:spLocks/>
          </p:cNvSpPr>
          <p:nvPr/>
        </p:nvSpPr>
        <p:spPr>
          <a:xfrm>
            <a:off x="6096000" y="1737360"/>
            <a:ext cx="4921045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en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MATLAB Output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Setup for State Machine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Setup for 1st Stage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Setup for 2nd Stage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Setup with Radar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IN" sz="2800" dirty="0"/>
              <a:t>Gain and Corner Frequencies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CFAR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CFAR Results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92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CFAR Results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20</a:t>
            </a:fld>
            <a:endParaRPr lang="en-IN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FE27AA-DF5D-EF79-2507-44706F02E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22" y="1806803"/>
            <a:ext cx="9009655" cy="43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54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21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FD1C27-246F-82CE-432F-3BF6728F1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34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6030-D685-085F-1F9C-2E1AD20A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52BE5-AF7A-529D-59A3-8EF302AE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A 24 GHz radar sensor detects movements and sends detected signal to bandpass filter.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The 4th order Bandpass filter gives amplified signal as the output which in-turn is sent to the ADC.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PSOC calculates FFT of ADC data and sends it to MATLAB.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CFAR is used to set a threshold with which the probability of false alarm reduced.</a:t>
            </a:r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C716-C4E2-257C-0084-6F5FA065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47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6437-5F82-7ADF-5685-95B4F039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Diagram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6376-A25B-F9E3-7702-505EBF5BE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C4449-FDF9-3C77-25AE-2985E3AE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4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88FB4-F8F4-5B51-08C8-503E860BBC41}"/>
              </a:ext>
            </a:extLst>
          </p:cNvPr>
          <p:cNvSpPr/>
          <p:nvPr/>
        </p:nvSpPr>
        <p:spPr>
          <a:xfrm>
            <a:off x="1097280" y="1845734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Radar module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CF48-1926-0A83-72DF-9C78D0AD4C60}"/>
              </a:ext>
            </a:extLst>
          </p:cNvPr>
          <p:cNvSpPr/>
          <p:nvPr/>
        </p:nvSpPr>
        <p:spPr>
          <a:xfrm>
            <a:off x="4890654" y="1845734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4th order bandpass filter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10DF5-449D-5045-F88F-1DB8C15B018B}"/>
              </a:ext>
            </a:extLst>
          </p:cNvPr>
          <p:cNvSpPr/>
          <p:nvPr/>
        </p:nvSpPr>
        <p:spPr>
          <a:xfrm>
            <a:off x="8744989" y="1845733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ADC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95A0F-F2CC-6DDD-2BDD-F6471FD5229C}"/>
              </a:ext>
            </a:extLst>
          </p:cNvPr>
          <p:cNvSpPr/>
          <p:nvPr/>
        </p:nvSpPr>
        <p:spPr>
          <a:xfrm>
            <a:off x="8744989" y="4689875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FFT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75220-EBC3-1EAC-6F28-D9481E9CF9F4}"/>
              </a:ext>
            </a:extLst>
          </p:cNvPr>
          <p:cNvSpPr/>
          <p:nvPr/>
        </p:nvSpPr>
        <p:spPr>
          <a:xfrm>
            <a:off x="4890653" y="4689874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CFAR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C5D0F-A87F-44AC-1219-EFA20E0BDF9D}"/>
              </a:ext>
            </a:extLst>
          </p:cNvPr>
          <p:cNvSpPr/>
          <p:nvPr/>
        </p:nvSpPr>
        <p:spPr>
          <a:xfrm>
            <a:off x="1097280" y="4689873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Detection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BFD446-69ED-5721-DDE7-87AAF4D02B5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507971" y="2433563"/>
            <a:ext cx="13826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5432E0-E383-89F2-2E7C-A53BD68DCC2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301344" y="2430703"/>
            <a:ext cx="1443645" cy="2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EB396B-76CA-214A-B9E6-ECF1C201EE9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50335" y="3021390"/>
            <a:ext cx="0" cy="1668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9A2B6B-C496-6240-28E9-265A053B62DF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301344" y="5277703"/>
            <a:ext cx="144364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FF97F6-C4C7-8900-8315-FD763B56C8D7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507971" y="5277702"/>
            <a:ext cx="13911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31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6030-D685-085F-1F9C-2E1AD20A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KiCAD: Schematic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52BE5-AF7A-529D-59A3-8EF302AE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C716-C4E2-257C-0084-6F5FA065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5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1766BB-D117-58E9-6A01-62CAA8043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73910"/>
            <a:ext cx="10058400" cy="442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7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6030-D685-085F-1F9C-2E1AD20A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KiCAD: PCB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52BE5-AF7A-529D-59A3-8EF302AE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C716-C4E2-257C-0084-6F5FA065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8D3E0-FB00-54E2-C478-D949060C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29" y="1733760"/>
            <a:ext cx="9114503" cy="42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70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6030-D685-085F-1F9C-2E1AD20A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Soldered Board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5326D2-5DE6-D617-39E6-7A2FF7913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C716-C4E2-257C-0084-6F5FA065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206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6030-D685-085F-1F9C-2E1AD20A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Machine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52BE5-AF7A-529D-59A3-8EF302AE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C716-C4E2-257C-0084-6F5FA065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757E-58D7-A327-BAD6-8E936503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21" y="1845734"/>
            <a:ext cx="7582557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1ECFFF2-497B-BF0B-B30F-8DB20A53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PSoC</a:t>
            </a:r>
            <a:r>
              <a:rPr lang="en-IN" dirty="0"/>
              <a:t>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EE800-FE96-1D12-B558-5EB494D1B0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A0D13-A95E-9250-5CBE-0AE8C796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1910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1756</TotalTime>
  <Words>308</Words>
  <Application>Microsoft Office PowerPoint</Application>
  <PresentationFormat>Widescreen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Calibri</vt:lpstr>
      <vt:lpstr>Calibri Light</vt:lpstr>
      <vt:lpstr>Retrospect</vt:lpstr>
      <vt:lpstr>24GHz-Radar for Movement Detection</vt:lpstr>
      <vt:lpstr>Contents</vt:lpstr>
      <vt:lpstr>Introduction</vt:lpstr>
      <vt:lpstr>Block Diagram</vt:lpstr>
      <vt:lpstr>KiCAD: Schematic</vt:lpstr>
      <vt:lpstr>KiCAD: PCB</vt:lpstr>
      <vt:lpstr>Soldered Board</vt:lpstr>
      <vt:lpstr>State Machine</vt:lpstr>
      <vt:lpstr>PSoC Configuration</vt:lpstr>
      <vt:lpstr>State Machine Code</vt:lpstr>
      <vt:lpstr>State Machine Code</vt:lpstr>
      <vt:lpstr>State Machine Code</vt:lpstr>
      <vt:lpstr>MATLAB Output</vt:lpstr>
      <vt:lpstr>Test Setup for State Machine</vt:lpstr>
      <vt:lpstr>Test Setup for 1st Stage</vt:lpstr>
      <vt:lpstr>Test Setup for 2nd Stage</vt:lpstr>
      <vt:lpstr>Test Setup for Radar</vt:lpstr>
      <vt:lpstr>Gain and Corner Frequencies</vt:lpstr>
      <vt:lpstr>CFAR</vt:lpstr>
      <vt:lpstr>CFAR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Mahima Desai</dc:creator>
  <cp:lastModifiedBy>Samanvitha M</cp:lastModifiedBy>
  <cp:revision>16</cp:revision>
  <dcterms:created xsi:type="dcterms:W3CDTF">2024-06-12T18:35:55Z</dcterms:created>
  <dcterms:modified xsi:type="dcterms:W3CDTF">2024-07-17T09:33:48Z</dcterms:modified>
</cp:coreProperties>
</file>